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4" r:id="rId5"/>
    <p:sldId id="263" r:id="rId6"/>
    <p:sldId id="261" r:id="rId7"/>
    <p:sldId id="265" r:id="rId8"/>
    <p:sldId id="257" r:id="rId9"/>
    <p:sldId id="266" r:id="rId10"/>
    <p:sldId id="267" r:id="rId11"/>
    <p:sldId id="269" r:id="rId12"/>
    <p:sldId id="270" r:id="rId13"/>
    <p:sldId id="268" r:id="rId14"/>
    <p:sldId id="274" r:id="rId15"/>
    <p:sldId id="275" r:id="rId16"/>
    <p:sldId id="278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82A8"/>
    <a:srgbClr val="3DB0BA"/>
    <a:srgbClr val="FDFBDC"/>
    <a:srgbClr val="F07167"/>
    <a:srgbClr val="FED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77"/>
  </p:normalViewPr>
  <p:slideViewPr>
    <p:cSldViewPr snapToGrid="0" snapToObjects="1">
      <p:cViewPr varScale="1">
        <p:scale>
          <a:sx n="114" d="100"/>
          <a:sy n="11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E848B-54EA-0E45-86ED-3B510BB2F0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EAA89-F1AE-394B-AC72-6000755AE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59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Y’all</a:t>
            </a:r>
            <a:r>
              <a:rPr lang="en-US" dirty="0"/>
              <a:t> should walk away with some practical travel tips/things to keep in mind when you choose your next flight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EAA89-F1AE-394B-AC72-6000755AE6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72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matrix on test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EAA89-F1AE-394B-AC72-6000755AE6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EAA89-F1AE-394B-AC72-6000755AE6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97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1D32-996F-2F48-81AE-D261C6D28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D7966-1EC3-F542-8AC3-7A3672E16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C46A7-893C-934A-9342-A73DB675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D95A5-1B84-9D43-9025-CC390C5A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3C86B-2D13-B145-8BE2-88800FF9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D6DE-E13B-CD4A-89B5-D06B2F7E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F8ED6-1C52-194A-9A61-0EA9476D5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BE614-DBB0-FF49-9241-3CCADCF2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40B2-AC1A-8D47-B3EE-7D5CAC09D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EE989-ED23-B241-9D77-99E01BBC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2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AD420-F712-184F-8CC4-705A5891E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A4FE3-BA42-5F49-8195-A87589CEB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E210A-6227-0B41-A0B3-7C0F0675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020D1-5033-0746-BCA6-3598EFDF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B03D8-A18A-0C4B-956D-1E703617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5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8A21-976F-954D-B693-609FE04F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46D8-977B-E345-B916-01985DF7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03A25-D755-A748-BF6B-AEB03B867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27F81-E726-E649-9D88-6ABD3004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259B3-E65B-8349-B5EC-40F6A728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2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BE226-0E00-5241-94E4-7B50F3DB7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9454A-2C16-8546-8573-802AFD917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2CAD5-6DF2-9B4A-BA49-2ECBABAF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5C939-0DEB-F942-BBAE-831FF9E4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65D5-DA5A-AE46-8365-819C18F0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2988C-13C3-8943-AE2A-02AB5B9E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BE437-60FE-B149-810A-C1733E1E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9F4A6-11A3-9445-B721-8EE6A0FEC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D3991-7BEB-0546-AF32-A28543E3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B606F-12BC-3D47-A309-7AF6A430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33D6D-BF12-D843-9AEA-A4D7E17B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3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E4F6-2FCB-F847-AE88-F7DE4221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FE7CF-C7EF-674A-9F86-D69D1F04F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59CD0-F170-8B49-AAE7-167695C87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995FD-A0D6-8C42-8765-DDCA84344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F9381D-9F49-9048-B263-0CDCE332FF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7AB279-5364-F241-93AE-CAE41B248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C44336-9150-C045-B618-0A802D30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700C6-76C1-8340-8473-D6B99F03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9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AA93-8185-1043-8785-8C33AD40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C46D5-0390-2542-9592-5CE4EB09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3E613-8FDF-7A49-9CA4-D98BC325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17854-EBA0-4943-97EF-76535FBE8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4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B49839-D8EE-6544-BD7B-80042EB71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0EECE-BF57-0B43-AEB9-73725897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01EC8-5C15-D34C-A4E0-B86AD05E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9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85EF-A114-DF4B-9AED-B791330A2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7404-8059-A147-A9A5-9B8671A3C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A39C5-4DCE-1F4C-872A-7BCE9E2B7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B5850-9E92-B941-A791-7EC415DA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7169D-11E8-7942-B94F-519F5DB9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F088D-2E58-BA42-A2C1-A23AA0EA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7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297F-07F7-EF4B-9D98-1DA9F49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13E405-0BDF-E14A-9FEB-951D80FA6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DD3A8-BFEC-094E-9CF8-4F1233AD5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A9D12-0A7A-6147-895A-E9BDA392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02D35-823F-FB49-8697-7DB36F5F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881FD-59CE-EE46-83DB-CF48112C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2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B1169-58E1-6A47-A4F8-5B9386B9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8C0F8-13A4-A14E-91F1-F14DF615F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996B-0118-DE4B-8060-4C2F9523E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05079-BF5B-3241-B02F-EE60F3939457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81D01-CAB8-A743-92F0-0BC86399C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1E931-AB26-C94E-B782-8E56E1E4F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70712-B5AE-A043-8F40-9CC07917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hacker.com/why-there-are-so-many-flight-delays-in-the-summertime-1796465726" TargetMode="External"/><Relationship Id="rId2" Type="http://schemas.openxmlformats.org/officeDocument/2006/relationships/hyperlink" Target="https://www.bts.gov/topics/airlines-and-airports/understanding-reporting-causes-flight-delays-and-cancell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martertravel.com/airlines-to-never-fly-nigh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B34E88A0-78A3-7048-9094-5DAA0DCA5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836" b="8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8B7327-DCF3-1645-8FB2-8B9BCBA09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717" y="285008"/>
            <a:ext cx="9144000" cy="188532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+mn-lt"/>
              </a:rPr>
              <a:t>Optimizing flight choices </a:t>
            </a:r>
            <a:br>
              <a:rPr lang="en-US" dirty="0">
                <a:solidFill>
                  <a:srgbClr val="FFFFFF"/>
                </a:solidFill>
                <a:latin typeface="+mn-lt"/>
              </a:rPr>
            </a:br>
            <a:r>
              <a:rPr lang="en-US" dirty="0">
                <a:solidFill>
                  <a:srgbClr val="FFFFFF"/>
                </a:solidFill>
                <a:latin typeface="+mn-lt"/>
              </a:rPr>
              <a:t>for punctuality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144156-9688-3048-9BF5-711172A97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717" y="2167476"/>
            <a:ext cx="2002971" cy="485367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Binh</a:t>
            </a:r>
            <a:r>
              <a:rPr lang="en-US" sz="2800" dirty="0">
                <a:solidFill>
                  <a:srgbClr val="FFFFFF"/>
                </a:solidFill>
              </a:rPr>
              <a:t> Hoang</a:t>
            </a:r>
          </a:p>
        </p:txBody>
      </p:sp>
    </p:spTree>
    <p:extLst>
      <p:ext uri="{BB962C8B-B14F-4D97-AF65-F5344CB8AC3E}">
        <p14:creationId xmlns:p14="http://schemas.microsoft.com/office/powerpoint/2010/main" val="288597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6C46117-E37F-3E49-B4CF-392D2A01705C}"/>
              </a:ext>
            </a:extLst>
          </p:cNvPr>
          <p:cNvSpPr txBox="1">
            <a:spLocks/>
          </p:cNvSpPr>
          <p:nvPr/>
        </p:nvSpPr>
        <p:spPr>
          <a:xfrm>
            <a:off x="838200" y="605642"/>
            <a:ext cx="10515600" cy="81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Tips #3/4</a:t>
            </a:r>
            <a:endParaRPr lang="en-US" sz="4400" b="1" dirty="0">
              <a:solidFill>
                <a:srgbClr val="1A82A8"/>
              </a:solidFill>
              <a:latin typeface="+mn-lt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0F1EAE-4062-934C-B05E-5D04BD006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2"/>
          <a:stretch/>
        </p:blipFill>
        <p:spPr>
          <a:xfrm>
            <a:off x="3431969" y="605642"/>
            <a:ext cx="7921831" cy="53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40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6C46117-E37F-3E49-B4CF-392D2A01705C}"/>
              </a:ext>
            </a:extLst>
          </p:cNvPr>
          <p:cNvSpPr txBox="1">
            <a:spLocks/>
          </p:cNvSpPr>
          <p:nvPr/>
        </p:nvSpPr>
        <p:spPr>
          <a:xfrm>
            <a:off x="838200" y="605642"/>
            <a:ext cx="10515600" cy="81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Mihashi</a:t>
            </a:r>
            <a:r>
              <a:rPr lang="en-US" sz="4400" b="1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made bad flight choices</a:t>
            </a:r>
            <a:endParaRPr lang="en-US" sz="4400" b="1" dirty="0">
              <a:solidFill>
                <a:srgbClr val="1A82A8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30861-5510-F64C-969D-0ECE62B8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632" y="1048224"/>
            <a:ext cx="2476500" cy="381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BF7470-C0F9-1145-A7F6-1904AC8DF79E}"/>
              </a:ext>
            </a:extLst>
          </p:cNvPr>
          <p:cNvSpPr/>
          <p:nvPr/>
        </p:nvSpPr>
        <p:spPr>
          <a:xfrm>
            <a:off x="8707645" y="4858224"/>
            <a:ext cx="3276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Mihashi</a:t>
            </a:r>
            <a:r>
              <a:rPr lang="en-US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en-US" dirty="0" err="1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Ookiku</a:t>
            </a:r>
            <a:r>
              <a:rPr lang="en-US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Furikabutte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03B206-7F4C-174B-B430-A91DC02B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6335" cy="246136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rgbClr val="1A82A8"/>
                </a:solidFill>
              </a:rPr>
              <a:t>Spirit Air Lines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rgbClr val="1A82A8"/>
                </a:solidFill>
              </a:rPr>
              <a:t>June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rgbClr val="1A82A8"/>
                </a:solidFill>
              </a:rPr>
              <a:t>Night arrival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1A82A8"/>
                </a:solidFill>
              </a:rPr>
              <a:t>(other features not listed here)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D69BE-53D1-8442-8D0D-0A41D45AFB14}"/>
              </a:ext>
            </a:extLst>
          </p:cNvPr>
          <p:cNvSpPr txBox="1">
            <a:spLocks/>
          </p:cNvSpPr>
          <p:nvPr/>
        </p:nvSpPr>
        <p:spPr>
          <a:xfrm>
            <a:off x="838199" y="4528807"/>
            <a:ext cx="5016335" cy="1337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1A82A8"/>
                </a:solidFill>
              </a:rPr>
              <a:t>Delay probability: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F07167"/>
                </a:solidFill>
              </a:rPr>
              <a:t>73% – oh no!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>
              <a:solidFill>
                <a:srgbClr val="1A82A8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1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6C46117-E37F-3E49-B4CF-392D2A01705C}"/>
              </a:ext>
            </a:extLst>
          </p:cNvPr>
          <p:cNvSpPr txBox="1">
            <a:spLocks/>
          </p:cNvSpPr>
          <p:nvPr/>
        </p:nvSpPr>
        <p:spPr>
          <a:xfrm>
            <a:off x="838200" y="605642"/>
            <a:ext cx="10515600" cy="81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do a flight makeover!</a:t>
            </a:r>
            <a:endParaRPr lang="en-US" sz="4400" b="1" dirty="0">
              <a:solidFill>
                <a:srgbClr val="1A82A8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BF7470-C0F9-1145-A7F6-1904AC8DF79E}"/>
              </a:ext>
            </a:extLst>
          </p:cNvPr>
          <p:cNvSpPr/>
          <p:nvPr/>
        </p:nvSpPr>
        <p:spPr>
          <a:xfrm>
            <a:off x="8317905" y="4858224"/>
            <a:ext cx="3276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Mihashi</a:t>
            </a:r>
            <a:r>
              <a:rPr lang="en-US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  <a:r>
              <a:rPr lang="en-US" dirty="0" err="1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Ookiku</a:t>
            </a:r>
            <a:r>
              <a:rPr lang="en-US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Furikabutte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03B206-7F4C-174B-B430-A91DC02B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1982" cy="2568245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rgbClr val="1A82A8"/>
                </a:solidFill>
              </a:rPr>
              <a:t>Spirit –&gt; Delta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rgbClr val="1A82A8"/>
                </a:solidFill>
              </a:rPr>
              <a:t>June –&gt; May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rgbClr val="1A82A8"/>
                </a:solidFill>
              </a:rPr>
              <a:t>Night arrival –&gt; Day arrival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1A82A8"/>
                </a:solidFill>
              </a:rPr>
              <a:t>(other features not listed here)</a:t>
            </a:r>
          </a:p>
          <a:p>
            <a:pPr marL="0" indent="0">
              <a:buNone/>
            </a:pPr>
            <a:endParaRPr lang="en-US" sz="4400" dirty="0">
              <a:solidFill>
                <a:srgbClr val="1A82A8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2D69BE-53D1-8442-8D0D-0A41D45AFB14}"/>
              </a:ext>
            </a:extLst>
          </p:cNvPr>
          <p:cNvSpPr txBox="1">
            <a:spLocks/>
          </p:cNvSpPr>
          <p:nvPr/>
        </p:nvSpPr>
        <p:spPr>
          <a:xfrm>
            <a:off x="838200" y="4858224"/>
            <a:ext cx="5016335" cy="1290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1A82A8"/>
                </a:solidFill>
              </a:rPr>
              <a:t>Delay probability: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3DB0BA"/>
                </a:solidFill>
              </a:rPr>
              <a:t>42% – much better!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>
              <a:solidFill>
                <a:srgbClr val="1A82A8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09638-928E-A348-AEBA-E171A187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165" y="2563111"/>
            <a:ext cx="4055954" cy="22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0CD354-8460-4B4E-8921-4F31A6314C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sz="4400" b="1" dirty="0">
              <a:solidFill>
                <a:srgbClr val="1A82A8"/>
              </a:solidFill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254B5-EE10-FD41-A9A1-B9AB62898E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rgbClr val="1A82A8"/>
                </a:solidFill>
              </a:rPr>
              <a:t>Do:</a:t>
            </a:r>
          </a:p>
          <a:p>
            <a:r>
              <a:rPr lang="en-US" dirty="0">
                <a:solidFill>
                  <a:srgbClr val="1A82A8"/>
                </a:solidFill>
              </a:rPr>
              <a:t>Fly Delta</a:t>
            </a:r>
          </a:p>
          <a:p>
            <a:r>
              <a:rPr lang="en-US" dirty="0">
                <a:solidFill>
                  <a:srgbClr val="1A82A8"/>
                </a:solidFill>
              </a:rPr>
              <a:t>If visibility is low, download more Netflix shows than usual</a:t>
            </a:r>
          </a:p>
          <a:p>
            <a:pPr marL="0" indent="0">
              <a:buNone/>
            </a:pPr>
            <a:endParaRPr lang="en-US" dirty="0">
              <a:solidFill>
                <a:srgbClr val="1A82A8"/>
              </a:solidFill>
            </a:endParaRPr>
          </a:p>
          <a:p>
            <a:endParaRPr lang="en-US" dirty="0">
              <a:solidFill>
                <a:srgbClr val="1A82A8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6DE64A-9496-2941-8A91-6F528831D4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rgbClr val="1A82A8"/>
                </a:solidFill>
              </a:rPr>
              <a:t>Don’t:</a:t>
            </a:r>
          </a:p>
          <a:p>
            <a:r>
              <a:rPr lang="en-US" dirty="0">
                <a:solidFill>
                  <a:srgbClr val="1A82A8"/>
                </a:solidFill>
              </a:rPr>
              <a:t>Fly Spirit</a:t>
            </a:r>
          </a:p>
          <a:p>
            <a:r>
              <a:rPr lang="en-US" dirty="0">
                <a:solidFill>
                  <a:srgbClr val="1A82A8"/>
                </a:solidFill>
              </a:rPr>
              <a:t>Fly in June</a:t>
            </a:r>
          </a:p>
          <a:p>
            <a:r>
              <a:rPr lang="en-US" dirty="0">
                <a:solidFill>
                  <a:srgbClr val="1A82A8"/>
                </a:solidFill>
              </a:rPr>
              <a:t>Fly at night</a:t>
            </a:r>
          </a:p>
          <a:p>
            <a:r>
              <a:rPr lang="en-US" dirty="0">
                <a:solidFill>
                  <a:srgbClr val="1A82A8"/>
                </a:solidFill>
              </a:rPr>
              <a:t>Fly from Chicago O’Hare/Wilmington, DE</a:t>
            </a:r>
          </a:p>
        </p:txBody>
      </p:sp>
    </p:spTree>
    <p:extLst>
      <p:ext uri="{BB962C8B-B14F-4D97-AF65-F5344CB8AC3E}">
        <p14:creationId xmlns:p14="http://schemas.microsoft.com/office/powerpoint/2010/main" val="414229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D169-6EBD-C245-BE5A-99F0D349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AC3F-87D7-2042-8B86-49512BF95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Scale up using Google Cloud</a:t>
            </a:r>
          </a:p>
          <a:p>
            <a:r>
              <a:rPr lang="en-US" sz="4400" dirty="0">
                <a:solidFill>
                  <a:schemeClr val="bg1"/>
                </a:solidFill>
              </a:rPr>
              <a:t>Improve F1 through additional feature engineering/modeling</a:t>
            </a:r>
          </a:p>
          <a:p>
            <a:r>
              <a:rPr lang="en-US" sz="4400" dirty="0">
                <a:solidFill>
                  <a:schemeClr val="bg1"/>
                </a:solidFill>
              </a:rPr>
              <a:t>Create Flask for users to get flight delay probabilities from logistic model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7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ighter jet flying through a cloudy blue sky&#10;&#10;Description automatically generated">
            <a:extLst>
              <a:ext uri="{FF2B5EF4-FFF2-40B4-BE49-F238E27FC236}">
                <a16:creationId xmlns:a16="http://schemas.microsoft.com/office/drawing/2014/main" id="{5BA5BA66-4A5D-C542-81DE-C7BA47A7F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AD169-6EBD-C245-BE5A-99F0D349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1A82A8"/>
                </a:solidFill>
              </a:rPr>
              <a:t>Thank you! Fly safely and on time.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98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D169-6EBD-C245-BE5A-99F0D349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AC3F-87D7-2042-8B86-49512BF9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7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Class definitions: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 my code, </a:t>
            </a:r>
            <a:r>
              <a:rPr lang="en-US" sz="2400" dirty="0" err="1">
                <a:solidFill>
                  <a:schemeClr val="bg1"/>
                </a:solidFill>
              </a:rPr>
              <a:t>is_not_on_time</a:t>
            </a:r>
            <a:r>
              <a:rPr lang="en-US" sz="2400" dirty="0">
                <a:solidFill>
                  <a:schemeClr val="bg1"/>
                </a:solidFill>
              </a:rPr>
              <a:t> is the target where 1 is the positive class and 0 is the negative class. 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is_not_on_time</a:t>
            </a:r>
            <a:r>
              <a:rPr lang="en-US" sz="2400" dirty="0">
                <a:solidFill>
                  <a:schemeClr val="bg1"/>
                </a:solidFill>
              </a:rPr>
              <a:t> = 1 if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Flight is 15 minutes or more later than scheduled arrival time (matches Federal Aviation Administration’s definition of flight delay); in code, where </a:t>
            </a:r>
            <a:r>
              <a:rPr lang="en-US" dirty="0" err="1">
                <a:solidFill>
                  <a:schemeClr val="bg1"/>
                </a:solidFill>
              </a:rPr>
              <a:t>arrival_delay</a:t>
            </a:r>
            <a:r>
              <a:rPr lang="en-US" dirty="0">
                <a:solidFill>
                  <a:schemeClr val="bg1"/>
                </a:solidFill>
              </a:rPr>
              <a:t> &gt;= 15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Flight is cancelled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Flight is diverted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Else </a:t>
            </a:r>
            <a:r>
              <a:rPr lang="en-US" sz="2400" dirty="0" err="1">
                <a:solidFill>
                  <a:schemeClr val="bg1"/>
                </a:solidFill>
              </a:rPr>
              <a:t>is_not_on_time</a:t>
            </a:r>
            <a:r>
              <a:rPr lang="en-US" sz="2400" dirty="0">
                <a:solidFill>
                  <a:schemeClr val="bg1"/>
                </a:solidFill>
              </a:rPr>
              <a:t> = 0</a:t>
            </a:r>
          </a:p>
          <a:p>
            <a:pPr marL="457200" indent="-457200">
              <a:buFont typeface="+mj-lt"/>
              <a:buAutoNum type="arabicPeriod"/>
            </a:pPr>
            <a:endParaRPr lang="en-US" sz="48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9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D169-6EBD-C245-BE5A-99F0D349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AC3F-87D7-2042-8B86-49512BF9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7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Filling </a:t>
            </a:r>
            <a:r>
              <a:rPr lang="en-US" sz="2400" b="1" dirty="0" err="1">
                <a:solidFill>
                  <a:schemeClr val="bg1"/>
                </a:solidFill>
              </a:rPr>
              <a:t>arrival_delay</a:t>
            </a:r>
            <a:r>
              <a:rPr lang="en-US" sz="2400" b="1" dirty="0">
                <a:solidFill>
                  <a:schemeClr val="bg1"/>
                </a:solidFill>
              </a:rPr>
              <a:t> null values: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arrival_delay</a:t>
            </a:r>
            <a:r>
              <a:rPr lang="en-US" sz="2400" dirty="0">
                <a:solidFill>
                  <a:schemeClr val="bg1"/>
                </a:solidFill>
              </a:rPr>
              <a:t> is null where where flight was cancelled or diverted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Because I featured engineered </a:t>
            </a:r>
            <a:r>
              <a:rPr lang="en-US" sz="2400" dirty="0" err="1">
                <a:solidFill>
                  <a:schemeClr val="bg1"/>
                </a:solidFill>
              </a:rPr>
              <a:t>avg_arrival_delay</a:t>
            </a:r>
            <a:r>
              <a:rPr lang="en-US" sz="2400" dirty="0">
                <a:solidFill>
                  <a:schemeClr val="bg1"/>
                </a:solidFill>
              </a:rPr>
              <a:t> at the airline/origin airport/destination airport aggregation level, I want to penalize those airlines/airports that cancel/diverted flights, so I filled </a:t>
            </a:r>
            <a:r>
              <a:rPr lang="en-US" sz="2400" dirty="0" err="1">
                <a:solidFill>
                  <a:schemeClr val="bg1"/>
                </a:solidFill>
              </a:rPr>
              <a:t>arrival_delay</a:t>
            </a:r>
            <a:r>
              <a:rPr lang="en-US" sz="2400" dirty="0">
                <a:solidFill>
                  <a:schemeClr val="bg1"/>
                </a:solidFill>
              </a:rPr>
              <a:t> null values with the 99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percentile of </a:t>
            </a:r>
            <a:r>
              <a:rPr lang="en-US" sz="2400" dirty="0" err="1">
                <a:solidFill>
                  <a:schemeClr val="bg1"/>
                </a:solidFill>
              </a:rPr>
              <a:t>arrival_delay</a:t>
            </a:r>
            <a:r>
              <a:rPr lang="en-US" sz="2400" dirty="0">
                <a:solidFill>
                  <a:schemeClr val="bg1"/>
                </a:solidFill>
              </a:rPr>
              <a:t>, which in my dataset was  </a:t>
            </a:r>
          </a:p>
          <a:p>
            <a:pPr marL="457200" indent="-457200">
              <a:buFont typeface="+mj-lt"/>
              <a:buAutoNum type="arabicPeriod"/>
            </a:pPr>
            <a:endParaRPr lang="en-US" sz="48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9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D169-6EBD-C245-BE5A-99F0D349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AC3F-87D7-2042-8B86-49512BF9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Additional resources to understand flight delays: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Understanding the Reporting of Causes of Flight Delays and Cancellations (</a:t>
            </a:r>
            <a:r>
              <a:rPr lang="en-US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https://www.bts.gov/topics/airlines-and-airports/understanding-reporting-causes-flight-delays-and-cancellations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Why There Are So Many Flight Delays in the Summertime (</a:t>
            </a:r>
            <a:r>
              <a:rPr lang="en-US" sz="24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https://lifehacker.com/why-there-are-so-many-flight-delays-in-the-summertime-1796465726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Why You Should Never Fly at Night on These 30 Airlines (</a:t>
            </a: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https://www.smartertravel.com/airlines-to-never-fly-night/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379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D042-B92B-FE45-B4AD-E150A30A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Tremendous growth in domestic air travel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B9F200A9-B941-D74D-A906-CAEB2B3A5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331" y="1566002"/>
            <a:ext cx="8669338" cy="435464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6236D9-29B9-1346-AA37-A3891F55D2A4}"/>
              </a:ext>
            </a:extLst>
          </p:cNvPr>
          <p:cNvSpPr/>
          <p:nvPr/>
        </p:nvSpPr>
        <p:spPr>
          <a:xfrm>
            <a:off x="838200" y="6123542"/>
            <a:ext cx="4284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Bureau of Transportation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2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D169-6EBD-C245-BE5A-99F0D349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AC3F-87D7-2042-8B86-49512BF95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Build classification model to understand domestic flight delays</a:t>
            </a:r>
          </a:p>
          <a:p>
            <a:r>
              <a:rPr lang="en-US" sz="4400" dirty="0">
                <a:solidFill>
                  <a:schemeClr val="bg1"/>
                </a:solidFill>
              </a:rPr>
              <a:t>Suggest tips for travelers looking to optimize their flight choices for punctuality 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			saving time = saving $</a:t>
            </a:r>
          </a:p>
        </p:txBody>
      </p:sp>
    </p:spTree>
    <p:extLst>
      <p:ext uri="{BB962C8B-B14F-4D97-AF65-F5344CB8AC3E}">
        <p14:creationId xmlns:p14="http://schemas.microsoft.com/office/powerpoint/2010/main" val="75639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82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D169-6EBD-C245-BE5A-99F0D349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AC3F-87D7-2042-8B86-49512BF9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6251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Data: Kaggle 2015 U.S. flights (100k flights subset), Visual Crossing Weather 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Tools: SQL, Tableau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Models: </a:t>
            </a:r>
            <a:r>
              <a:rPr lang="en-US" sz="4400" b="1" dirty="0">
                <a:solidFill>
                  <a:schemeClr val="bg1"/>
                </a:solidFill>
              </a:rPr>
              <a:t>logistic regression, </a:t>
            </a:r>
            <a:r>
              <a:rPr lang="en-US" sz="4400" dirty="0">
                <a:solidFill>
                  <a:schemeClr val="bg1"/>
                </a:solidFill>
              </a:rPr>
              <a:t>random forest, </a:t>
            </a:r>
            <a:r>
              <a:rPr lang="en-US" sz="4400" dirty="0" err="1">
                <a:solidFill>
                  <a:schemeClr val="bg1"/>
                </a:solidFill>
              </a:rPr>
              <a:t>xgboost</a:t>
            </a:r>
            <a:endParaRPr lang="en-US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bg1"/>
                </a:solidFill>
              </a:rPr>
              <a:t>Metric: F1 (precision/recall)</a:t>
            </a:r>
          </a:p>
          <a:p>
            <a:pPr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77C16-F67D-284B-9E1D-FE9E5A57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654" y="4488873"/>
            <a:ext cx="1942490" cy="2004002"/>
          </a:xfrm>
          <a:prstGeom prst="rect">
            <a:avLst/>
          </a:prstGeom>
        </p:spPr>
      </p:pic>
      <p:pic>
        <p:nvPicPr>
          <p:cNvPr id="11" name="Picture 10" descr="A picture containing drawing, clock, table&#10;&#10;Description automatically generated">
            <a:extLst>
              <a:ext uri="{FF2B5EF4-FFF2-40B4-BE49-F238E27FC236}">
                <a16:creationId xmlns:a16="http://schemas.microsoft.com/office/drawing/2014/main" id="{77C69B38-F0EA-D849-9DB7-6E85D90B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49" y="3960630"/>
            <a:ext cx="4213178" cy="289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7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FE5C-EFA6-A641-AEC8-1B72B6D6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 imbalance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9AA64F-56B7-E04E-B515-024DC054E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22" y="1501758"/>
            <a:ext cx="6714506" cy="499111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41B5B2-B6BE-0A41-8297-A390E841B92E}"/>
              </a:ext>
            </a:extLst>
          </p:cNvPr>
          <p:cNvSpPr/>
          <p:nvPr/>
        </p:nvSpPr>
        <p:spPr>
          <a:xfrm>
            <a:off x="6912428" y="1501758"/>
            <a:ext cx="5036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A82A8"/>
                </a:solidFill>
              </a:rPr>
              <a:t>Strategies: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A82A8"/>
                </a:solidFill>
              </a:rPr>
              <a:t>Balanced class weights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A82A8"/>
                </a:solidFill>
              </a:rPr>
              <a:t>47% threshold (to optimize F1) </a:t>
            </a:r>
          </a:p>
        </p:txBody>
      </p:sp>
    </p:spTree>
    <p:extLst>
      <p:ext uri="{BB962C8B-B14F-4D97-AF65-F5344CB8AC3E}">
        <p14:creationId xmlns:p14="http://schemas.microsoft.com/office/powerpoint/2010/main" val="187631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74C-78C2-8144-9E0E-B2C71FBE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A82A8"/>
                </a:solidFill>
                <a:latin typeface="+mn-lt"/>
              </a:rPr>
              <a:t>Feature engineering example: </a:t>
            </a:r>
            <a:br>
              <a:rPr lang="en-US" b="1" dirty="0">
                <a:solidFill>
                  <a:srgbClr val="1A82A8"/>
                </a:solidFill>
                <a:latin typeface="+mn-lt"/>
              </a:rPr>
            </a:br>
            <a:r>
              <a:rPr lang="en-US" b="1" dirty="0">
                <a:solidFill>
                  <a:srgbClr val="1A82A8"/>
                </a:solidFill>
                <a:latin typeface="+mn-lt"/>
              </a:rPr>
              <a:t>origin airport avg arrival delay</a:t>
            </a:r>
          </a:p>
        </p:txBody>
      </p:sp>
      <p:pic>
        <p:nvPicPr>
          <p:cNvPr id="4" name="tableau_project_3_map_demonstration.mov" descr="tableau_project_3_map_demonstration.mov">
            <a:hlinkClick r:id="" action="ppaction://media"/>
            <a:extLst>
              <a:ext uri="{FF2B5EF4-FFF2-40B4-BE49-F238E27FC236}">
                <a16:creationId xmlns:a16="http://schemas.microsoft.com/office/drawing/2014/main" id="{714EA332-3EA6-0E44-829A-B548639096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2988" y="1861250"/>
            <a:ext cx="9628187" cy="4351338"/>
          </a:xfrm>
        </p:spPr>
      </p:pic>
    </p:spTree>
    <p:extLst>
      <p:ext uri="{BB962C8B-B14F-4D97-AF65-F5344CB8AC3E}">
        <p14:creationId xmlns:p14="http://schemas.microsoft.com/office/powerpoint/2010/main" val="38096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B928505-6F38-124E-8616-3B82BAA5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87" y="78653"/>
            <a:ext cx="5637337" cy="1116281"/>
          </a:xfrm>
        </p:spPr>
        <p:txBody>
          <a:bodyPr/>
          <a:lstStyle/>
          <a:p>
            <a:r>
              <a:rPr lang="en-US" b="1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bias/low variance</a:t>
            </a:r>
            <a:endParaRPr lang="en-US" b="1" dirty="0">
              <a:solidFill>
                <a:srgbClr val="1A82A8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713FC34-22A5-0D48-A8CE-D93CA6828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913445"/>
              </p:ext>
            </p:extLst>
          </p:nvPr>
        </p:nvGraphicFramePr>
        <p:xfrm>
          <a:off x="6286954" y="1194934"/>
          <a:ext cx="4171795" cy="2518792"/>
        </p:xfrm>
        <a:graphic>
          <a:graphicData uri="http://schemas.openxmlformats.org/drawingml/2006/table">
            <a:tbl>
              <a:tblPr firstRow="1" bandRow="1"/>
              <a:tblGrid>
                <a:gridCol w="1886825">
                  <a:extLst>
                    <a:ext uri="{9D8B030D-6E8A-4147-A177-3AD203B41FA5}">
                      <a16:colId xmlns:a16="http://schemas.microsoft.com/office/drawing/2014/main" val="216260176"/>
                    </a:ext>
                  </a:extLst>
                </a:gridCol>
                <a:gridCol w="1201420">
                  <a:extLst>
                    <a:ext uri="{9D8B030D-6E8A-4147-A177-3AD203B41FA5}">
                      <a16:colId xmlns:a16="http://schemas.microsoft.com/office/drawing/2014/main" val="1853979199"/>
                    </a:ext>
                  </a:extLst>
                </a:gridCol>
                <a:gridCol w="1083550">
                  <a:extLst>
                    <a:ext uri="{9D8B030D-6E8A-4147-A177-3AD203B41FA5}">
                      <a16:colId xmlns:a16="http://schemas.microsoft.com/office/drawing/2014/main" val="3639102522"/>
                    </a:ext>
                  </a:extLst>
                </a:gridCol>
              </a:tblGrid>
              <a:tr h="62969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82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82A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82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115259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17510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676197"/>
                  </a:ext>
                </a:extLst>
              </a:tr>
              <a:tr h="629698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26194" marR="26194" marT="26194" marB="0" anchor="b">
                    <a:lnL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26194" marR="26194" marT="26194" marB="0" anchor="b">
                    <a:lnL>
                      <a:noFill/>
                    </a:lnL>
                    <a:lnR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A82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970674"/>
                  </a:ext>
                </a:extLst>
              </a:tr>
            </a:tbl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8D4BBC6-6477-1445-A109-865D28C229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187" y="934233"/>
            <a:ext cx="5923767" cy="5923767"/>
          </a:xfrm>
        </p:spPr>
      </p:pic>
    </p:spTree>
    <p:extLst>
      <p:ext uri="{BB962C8B-B14F-4D97-AF65-F5344CB8AC3E}">
        <p14:creationId xmlns:p14="http://schemas.microsoft.com/office/powerpoint/2010/main" val="226671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6C46117-E37F-3E49-B4CF-392D2A01705C}"/>
              </a:ext>
            </a:extLst>
          </p:cNvPr>
          <p:cNvSpPr txBox="1">
            <a:spLocks/>
          </p:cNvSpPr>
          <p:nvPr/>
        </p:nvSpPr>
        <p:spPr>
          <a:xfrm>
            <a:off x="838200" y="605642"/>
            <a:ext cx="1608117" cy="81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 #1</a:t>
            </a:r>
            <a:endParaRPr lang="en-US" sz="4400" b="1" dirty="0">
              <a:solidFill>
                <a:srgbClr val="1A82A8"/>
              </a:solidFill>
              <a:latin typeface="+mn-lt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46FAD1-0DF4-B14C-A26E-313DC641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17" y="605642"/>
            <a:ext cx="8907483" cy="534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6C46117-E37F-3E49-B4CF-392D2A01705C}"/>
              </a:ext>
            </a:extLst>
          </p:cNvPr>
          <p:cNvSpPr txBox="1">
            <a:spLocks/>
          </p:cNvSpPr>
          <p:nvPr/>
        </p:nvSpPr>
        <p:spPr>
          <a:xfrm>
            <a:off x="838200" y="605642"/>
            <a:ext cx="1714995" cy="811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solidFill>
                  <a:srgbClr val="1A82A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 #2</a:t>
            </a:r>
            <a:endParaRPr lang="en-US" sz="4400" b="1" dirty="0">
              <a:solidFill>
                <a:srgbClr val="1A82A8"/>
              </a:solidFill>
              <a:latin typeface="+mn-lt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00B53A-672A-4248-BD3D-5AB659D2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195" y="605642"/>
            <a:ext cx="9216242" cy="552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22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545</Words>
  <Application>Microsoft Macintosh PowerPoint</Application>
  <PresentationFormat>Widescreen</PresentationFormat>
  <Paragraphs>104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Office Theme</vt:lpstr>
      <vt:lpstr>Optimizing flight choices  for punctuality</vt:lpstr>
      <vt:lpstr>Tremendous growth in domestic air travel</vt:lpstr>
      <vt:lpstr>Goals</vt:lpstr>
      <vt:lpstr>Methodology</vt:lpstr>
      <vt:lpstr>Class imbalance</vt:lpstr>
      <vt:lpstr>Feature engineering example:  origin airport avg arrival delay</vt:lpstr>
      <vt:lpstr>High bias/low 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  <vt:lpstr>Thank you! Fly safely and on time.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flight choices using logistic regression</dc:title>
  <dc:creator>Binh Hoang</dc:creator>
  <cp:lastModifiedBy>Binh Hoang</cp:lastModifiedBy>
  <cp:revision>30</cp:revision>
  <dcterms:created xsi:type="dcterms:W3CDTF">2020-08-05T05:00:08Z</dcterms:created>
  <dcterms:modified xsi:type="dcterms:W3CDTF">2020-08-19T23:59:52Z</dcterms:modified>
</cp:coreProperties>
</file>